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0" r:id="rId2"/>
    <p:sldMasterId id="2147483732" r:id="rId3"/>
  </p:sldMasterIdLst>
  <p:notesMasterIdLst>
    <p:notesMasterId r:id="rId17"/>
  </p:notesMasterIdLst>
  <p:sldIdLst>
    <p:sldId id="259" r:id="rId4"/>
    <p:sldId id="256" r:id="rId5"/>
    <p:sldId id="260" r:id="rId6"/>
    <p:sldId id="263" r:id="rId7"/>
    <p:sldId id="264" r:id="rId8"/>
    <p:sldId id="261" r:id="rId9"/>
    <p:sldId id="268" r:id="rId10"/>
    <p:sldId id="273" r:id="rId11"/>
    <p:sldId id="274" r:id="rId12"/>
    <p:sldId id="269" r:id="rId13"/>
    <p:sldId id="272" r:id="rId14"/>
    <p:sldId id="271" r:id="rId15"/>
    <p:sldId id="265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4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66834" autoAdjust="0"/>
  </p:normalViewPr>
  <p:slideViewPr>
    <p:cSldViewPr snapToGrid="0">
      <p:cViewPr varScale="1">
        <p:scale>
          <a:sx n="76" d="100"/>
          <a:sy n="76" d="100"/>
        </p:scale>
        <p:origin x="124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2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526E9-CCD1-4DE7-A7B2-FBB7D389680B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DD9A3-7048-4426-A3B0-D699B0AA6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pl-PL" sz="1200" noProof="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DD9A3-7048-4426-A3B0-D699B0AA62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54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56CC-7482-4D32-812D-6A61036ABA1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1136-BE93-4D8E-B6B2-988EBDF9F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00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56CC-7482-4D32-812D-6A61036ABA1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1136-BE93-4D8E-B6B2-988EBDF9F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98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56CC-7482-4D32-812D-6A61036ABA1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1136-BE93-4D8E-B6B2-988EBDF9F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41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D9DF61-4369-4A2A-A3B1-736C47D777B8}" type="slidenum">
              <a:rPr lang="es-ES" altLang="pl-PL">
                <a:solidFill>
                  <a:srgbClr val="000000"/>
                </a:solidFill>
              </a:rPr>
              <a:pPr/>
              <a:t>‹#›</a:t>
            </a:fld>
            <a:endParaRPr lang="es-ES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02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50954-B74B-4BF9-82F0-4F4ECA7DD329}" type="slidenum">
              <a:rPr lang="es-ES" altLang="pl-PL">
                <a:solidFill>
                  <a:srgbClr val="000000"/>
                </a:solidFill>
              </a:rPr>
              <a:pPr/>
              <a:t>‹#›</a:t>
            </a:fld>
            <a:endParaRPr lang="es-ES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04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B56B6-1E01-4C94-82FC-72CD13A88C13}" type="slidenum">
              <a:rPr lang="es-ES" altLang="pl-PL">
                <a:solidFill>
                  <a:srgbClr val="000000"/>
                </a:solidFill>
              </a:rPr>
              <a:pPr/>
              <a:t>‹#›</a:t>
            </a:fld>
            <a:endParaRPr lang="es-ES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2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A8568-C5D6-4A24-B55B-D272BE5D15BC}" type="slidenum">
              <a:rPr lang="es-ES" altLang="pl-PL">
                <a:solidFill>
                  <a:srgbClr val="000000"/>
                </a:solidFill>
              </a:rPr>
              <a:pPr/>
              <a:t>‹#›</a:t>
            </a:fld>
            <a:endParaRPr lang="es-ES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5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0BB07-D022-4584-B18D-11A54639B65D}" type="slidenum">
              <a:rPr lang="es-ES" altLang="pl-PL">
                <a:solidFill>
                  <a:srgbClr val="000000"/>
                </a:solidFill>
              </a:rPr>
              <a:pPr/>
              <a:t>‹#›</a:t>
            </a:fld>
            <a:endParaRPr lang="es-ES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95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6D3D8-0E5D-4647-AF08-13A0865CD896}" type="slidenum">
              <a:rPr lang="es-ES" altLang="pl-PL">
                <a:solidFill>
                  <a:srgbClr val="000000"/>
                </a:solidFill>
              </a:rPr>
              <a:pPr/>
              <a:t>‹#›</a:t>
            </a:fld>
            <a:endParaRPr lang="es-ES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65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87A59-1DA6-4A65-AF3E-EA592FD1E168}" type="slidenum">
              <a:rPr lang="es-ES" altLang="pl-PL">
                <a:solidFill>
                  <a:srgbClr val="000000"/>
                </a:solidFill>
              </a:rPr>
              <a:pPr/>
              <a:t>‹#›</a:t>
            </a:fld>
            <a:endParaRPr lang="es-ES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ABC55-41DC-40BE-8F6F-EF7D52FEFBA3}" type="slidenum">
              <a:rPr lang="es-ES" altLang="pl-PL">
                <a:solidFill>
                  <a:srgbClr val="000000"/>
                </a:solidFill>
              </a:rPr>
              <a:pPr/>
              <a:t>‹#›</a:t>
            </a:fld>
            <a:endParaRPr lang="es-ES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05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56CC-7482-4D32-812D-6A61036ABA1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1136-BE93-4D8E-B6B2-988EBDF9F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20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904509-1C9D-4074-BF58-853ED3281E1A}" type="slidenum">
              <a:rPr lang="es-ES" altLang="pl-PL">
                <a:solidFill>
                  <a:srgbClr val="000000"/>
                </a:solidFill>
              </a:rPr>
              <a:pPr/>
              <a:t>‹#›</a:t>
            </a:fld>
            <a:endParaRPr lang="es-ES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4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3BCE8-FC1C-478F-B88F-3515A9C3AD44}" type="slidenum">
              <a:rPr lang="es-ES" altLang="pl-PL">
                <a:solidFill>
                  <a:srgbClr val="000000"/>
                </a:solidFill>
              </a:rPr>
              <a:pPr/>
              <a:t>‹#›</a:t>
            </a:fld>
            <a:endParaRPr lang="es-ES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39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C7162-BA28-4279-95CA-A76B437B98B9}" type="slidenum">
              <a:rPr lang="es-ES" altLang="pl-PL">
                <a:solidFill>
                  <a:srgbClr val="000000"/>
                </a:solidFill>
              </a:rPr>
              <a:pPr/>
              <a:t>‹#›</a:t>
            </a:fld>
            <a:endParaRPr lang="es-ES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79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56CC-7482-4D32-812D-6A61036ABA1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1136-BE93-4D8E-B6B2-988EBDF9F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56CC-7482-4D32-812D-6A61036ABA1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1136-BE93-4D8E-B6B2-988EBDF9F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56CC-7482-4D32-812D-6A61036ABA1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1136-BE93-4D8E-B6B2-988EBDF9F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99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56CC-7482-4D32-812D-6A61036ABA1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1136-BE93-4D8E-B6B2-988EBDF9F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40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56CC-7482-4D32-812D-6A61036ABA1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1136-BE93-4D8E-B6B2-988EBDF9F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5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56CC-7482-4D32-812D-6A61036ABA1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1136-BE93-4D8E-B6B2-988EBDF9F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02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56CC-7482-4D32-812D-6A61036ABA1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E1136-BE93-4D8E-B6B2-988EBDF9F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3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F56CC-7482-4D32-812D-6A61036ABA1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E1136-BE93-4D8E-B6B2-988EBDF9F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3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l-PL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l-PL" smtClean="0"/>
              <a:t>Haga clic para modificar el estilo de texto del patrón</a:t>
            </a:r>
          </a:p>
          <a:p>
            <a:pPr lvl="1"/>
            <a:r>
              <a:rPr lang="es-ES" altLang="pl-PL" smtClean="0"/>
              <a:t>Segundo nivel</a:t>
            </a:r>
          </a:p>
          <a:p>
            <a:pPr lvl="2"/>
            <a:r>
              <a:rPr lang="es-ES" altLang="pl-PL" smtClean="0"/>
              <a:t>Tercer nivel</a:t>
            </a:r>
          </a:p>
          <a:p>
            <a:pPr lvl="3"/>
            <a:r>
              <a:rPr lang="es-ES" altLang="pl-PL" smtClean="0"/>
              <a:t>Cuarto nivel</a:t>
            </a:r>
          </a:p>
          <a:p>
            <a:pPr lvl="4"/>
            <a:r>
              <a:rPr lang="es-ES" altLang="pl-PL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pl-PL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pl-PL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47AEFD-1885-4CAE-8438-A3F2066BAF8A}" type="slidenum">
              <a:rPr lang="es-ES" altLang="pl-P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pl-P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5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grupaoscar.pl/wp-content/uploads/2014/11/IMG_3907.jpg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wm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5.png"/><Relationship Id="rId5" Type="http://schemas.microsoft.com/office/2007/relationships/media" Target="../media/media3.wmv"/><Relationship Id="rId10" Type="http://schemas.openxmlformats.org/officeDocument/2006/relationships/image" Target="../media/image4.png"/><Relationship Id="rId4" Type="http://schemas.openxmlformats.org/officeDocument/2006/relationships/video" Target="../media/media2.wmv"/><Relationship Id="rId9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AhSA-1agm_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59458" y="2990334"/>
            <a:ext cx="80409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TYPOWY DZIEŃ W SZKOLE</a:t>
            </a:r>
            <a:endParaRPr lang="pl-PL" sz="4800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" y="5701989"/>
            <a:ext cx="1672319" cy="104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83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 bwMode="auto">
          <a:xfrm>
            <a:off x="142355" y="509976"/>
            <a:ext cx="9001645" cy="77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sz="4800" dirty="0" smtClean="0">
                <a:solidFill>
                  <a:schemeClr val="bg1"/>
                </a:solidFill>
                <a:latin typeface="Corbel (Nagłówki)"/>
              </a:rPr>
              <a:t>MAGAZYNOWNIE</a:t>
            </a:r>
            <a:endParaRPr lang="pl-PL" sz="4800" dirty="0">
              <a:solidFill>
                <a:schemeClr val="bg1"/>
              </a:solidFill>
              <a:latin typeface="Corbel (Nagłówki)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279656" y="3543802"/>
            <a:ext cx="4218773" cy="892552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chemeClr val="bg1"/>
                </a:solidFill>
              </a:rPr>
              <a:t>Posiadamy 4 komory o pojemności 3700 europalet każda o wysokość 15,5m oraz komorę głębokiego mrożenia o wysokości 10,5m posiada pojemność 1440 europalet.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279657" y="1864409"/>
            <a:ext cx="4218772" cy="1292662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chemeClr val="bg1"/>
                </a:solidFill>
                <a:latin typeface="Corbel (Tekst podstawowy)"/>
              </a:rPr>
              <a:t>Posiadamy w pełni zmodernizowane i dostosowane do norm unijnych magazyn chłodnicze oraz magazyny suche. Oferujemy </a:t>
            </a:r>
            <a:r>
              <a:rPr lang="pl-PL" sz="1300" b="1" dirty="0">
                <a:solidFill>
                  <a:schemeClr val="bg1"/>
                </a:solidFill>
                <a:latin typeface="Corbel (Tekst podstawowy)"/>
              </a:rPr>
              <a:t>5000m²</a:t>
            </a:r>
            <a:r>
              <a:rPr lang="pl-PL" sz="1300" dirty="0">
                <a:solidFill>
                  <a:schemeClr val="bg1"/>
                </a:solidFill>
                <a:latin typeface="Corbel (Tekst podstawowy)"/>
              </a:rPr>
              <a:t> w suchych magazynach oraz </a:t>
            </a:r>
            <a:r>
              <a:rPr lang="pl-PL" sz="1300" b="1" dirty="0">
                <a:solidFill>
                  <a:schemeClr val="bg1"/>
                </a:solidFill>
                <a:latin typeface="Corbel (Tekst podstawowy)"/>
              </a:rPr>
              <a:t>16240 miejsc paletowych</a:t>
            </a:r>
            <a:r>
              <a:rPr lang="pl-PL" sz="1300" dirty="0">
                <a:solidFill>
                  <a:schemeClr val="bg1"/>
                </a:solidFill>
                <a:latin typeface="Corbel (Tekst podstawowy)"/>
              </a:rPr>
              <a:t> w magazynach chłodniach.</a:t>
            </a:r>
          </a:p>
          <a:p>
            <a:endParaRPr lang="pl-PL" sz="1300" dirty="0">
              <a:solidFill>
                <a:schemeClr val="bg1"/>
              </a:solidFill>
              <a:latin typeface="Corbel (Tekst podstawowy)"/>
            </a:endParaRPr>
          </a:p>
        </p:txBody>
      </p:sp>
      <p:pic>
        <p:nvPicPr>
          <p:cNvPr id="1026" name="Picture 2" descr="http://grupaoscar.pl/wp-content/uploads/2014/11/IMG_3907-683x102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740" y="1469317"/>
            <a:ext cx="3491515" cy="523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" y="5715637"/>
            <a:ext cx="1672319" cy="104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62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0">
        <p14:reveal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96" y="2048401"/>
            <a:ext cx="6702504" cy="4809599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25646" y="757628"/>
            <a:ext cx="4231700" cy="1323439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Umożliwiamy składowanie towaru w temperaturze do -24°C oraz </a:t>
            </a:r>
            <a:r>
              <a:rPr lang="pl-PL" sz="2000" b="1" dirty="0">
                <a:solidFill>
                  <a:schemeClr val="bg1"/>
                </a:solidFill>
              </a:rPr>
              <a:t>zamrażanie</a:t>
            </a:r>
            <a:r>
              <a:rPr lang="pl-PL" sz="2000" dirty="0">
                <a:solidFill>
                  <a:schemeClr val="bg1"/>
                </a:solidFill>
              </a:rPr>
              <a:t> towarów do temperatury -35°C.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" y="5715637"/>
            <a:ext cx="1672319" cy="104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78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 bwMode="auto">
          <a:xfrm>
            <a:off x="142355" y="509976"/>
            <a:ext cx="9001645" cy="77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sz="4800" dirty="0" smtClean="0">
                <a:solidFill>
                  <a:schemeClr val="bg1"/>
                </a:solidFill>
                <a:latin typeface="Corbel (Nagłówki)"/>
              </a:rPr>
              <a:t>OBSŁUGA CELNA</a:t>
            </a:r>
            <a:endParaRPr lang="pl-PL" sz="4800" dirty="0">
              <a:solidFill>
                <a:schemeClr val="bg1"/>
              </a:solidFill>
              <a:latin typeface="Corbel (Nagłówki)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279657" y="1280130"/>
            <a:ext cx="4218772" cy="47705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Jako firma oferująca kompleksową obsługę celną, w naszej ofercie znajdują się: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Pełna opieka nad klientem i jego reprezentacja przed Urzędem Celno-Skarbowym, nawet w najtrudniejszych przypadkach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Magazyny celne i składy celne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Zwolnienie z obowiązku składania gwarancji TC33 – Zabezpieczenie płatności długu celno-podatkowego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Ewidencjonowanie dostaw (WDT) i nabyć (WNT) towarów w systemie </a:t>
            </a:r>
            <a:r>
              <a:rPr lang="pl-PL" sz="1600" dirty="0" err="1">
                <a:solidFill>
                  <a:schemeClr val="bg1"/>
                </a:solidFill>
              </a:rPr>
              <a:t>Intrastat</a:t>
            </a:r>
            <a:endParaRPr lang="pl-PL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Składanie deklaracji </a:t>
            </a:r>
            <a:r>
              <a:rPr lang="pl-PL" sz="1600" dirty="0" err="1">
                <a:solidFill>
                  <a:schemeClr val="bg1"/>
                </a:solidFill>
              </a:rPr>
              <a:t>Intrastat</a:t>
            </a:r>
            <a:endParaRPr lang="pl-PL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Odprawy celne w procedurze uproszczonej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Zgłoszenia celne w procedurach dopuszczenia do obrotu i wywozu</a:t>
            </a:r>
          </a:p>
          <a:p>
            <a:endParaRPr lang="pl-PL" sz="1600" dirty="0">
              <a:solidFill>
                <a:schemeClr val="bg1"/>
              </a:solidFill>
              <a:latin typeface="Corbel (Tekst podstawowy)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23" y="1280130"/>
            <a:ext cx="3729978" cy="248665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23" y="3865688"/>
            <a:ext cx="3746976" cy="243957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5" y="5816703"/>
            <a:ext cx="1672319" cy="104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29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0">
        <p14:reveal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0" y="300572"/>
            <a:ext cx="9001490" cy="5604927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54000" y="5199369"/>
            <a:ext cx="86467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 smtClean="0">
                <a:latin typeface="Adobe Hebrew" panose="02040503050201020203" pitchFamily="18" charset="-79"/>
                <a:cs typeface="Adobe Hebrew" panose="02040503050201020203" pitchFamily="18" charset="-79"/>
              </a:rPr>
              <a:t>Chcesz się dowiedzieć o Nas więcej wejdź na  </a:t>
            </a:r>
          </a:p>
          <a:p>
            <a:pPr algn="ctr"/>
            <a:r>
              <a:rPr lang="pl-PL" sz="3600" dirty="0" smtClean="0">
                <a:latin typeface="Adobe Hebrew" panose="02040503050201020203" pitchFamily="18" charset="-79"/>
                <a:cs typeface="Adobe Hebrew" panose="02040503050201020203" pitchFamily="18" charset="-79"/>
              </a:rPr>
              <a:t>www.grupaoscar.pl</a:t>
            </a:r>
            <a:endParaRPr lang="pl-PL" sz="3600" dirty="0"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7726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"/>
            <a:ext cx="9144000" cy="5029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Chalkboard_1_600x340_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184738">
            <a:off x="2605636" y="932819"/>
            <a:ext cx="3670826" cy="2048256"/>
          </a:xfrm>
          <a:prstGeom prst="cloudCallout">
            <a:avLst>
              <a:gd name="adj1" fmla="val -32443"/>
              <a:gd name="adj2" fmla="val 63520"/>
            </a:avLst>
          </a:prstGeom>
          <a:ln w="15875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Horses in Pastur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t="-80" b="27449"/>
          <a:stretch/>
        </p:blipFill>
        <p:spPr>
          <a:xfrm>
            <a:off x="31377" y="180087"/>
            <a:ext cx="3622422" cy="1978501"/>
          </a:xfrm>
          <a:prstGeom prst="cloudCallout">
            <a:avLst>
              <a:gd name="adj1" fmla="val -29975"/>
              <a:gd name="adj2" fmla="val 71693"/>
            </a:avLst>
          </a:prstGeom>
          <a:ln w="15875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Running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t="-51" b="17285"/>
          <a:stretch/>
        </p:blipFill>
        <p:spPr>
          <a:xfrm>
            <a:off x="5320893" y="30030"/>
            <a:ext cx="3658007" cy="2278613"/>
          </a:xfrm>
          <a:prstGeom prst="cloudCallout">
            <a:avLst>
              <a:gd name="adj1" fmla="val 29177"/>
              <a:gd name="adj2" fmla="val 64939"/>
            </a:avLst>
          </a:prstGeom>
          <a:ln w="15875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8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983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6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442045" y="3599934"/>
            <a:ext cx="62504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JUŻ TERAZ ZDECYDUJ </a:t>
            </a:r>
          </a:p>
          <a:p>
            <a:pPr algn="ctr"/>
            <a:r>
              <a:rPr lang="pl-PL" sz="40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KIM CHCIAŁBYŚ</a:t>
            </a:r>
            <a:r>
              <a:rPr lang="pl-PL" sz="4000" dirty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 </a:t>
            </a:r>
            <a:r>
              <a:rPr lang="pl-PL" sz="40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ZOSTAĆ</a:t>
            </a:r>
            <a:endParaRPr lang="pl-PL" sz="4000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000962" y="1964948"/>
            <a:ext cx="31325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80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A TY ?</a:t>
            </a:r>
            <a:endParaRPr lang="pl-PL" sz="8000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" y="5701989"/>
            <a:ext cx="1672319" cy="104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603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208690" y="5817504"/>
            <a:ext cx="7041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Żródło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DAFTruckNV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https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://www.youtube.com/watch?v=BMjNklPhOik</a:t>
            </a:r>
          </a:p>
        </p:txBody>
      </p:sp>
      <p:pic>
        <p:nvPicPr>
          <p:cNvPr id="2" name="Mój fil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100">
        <p:fade/>
      </p:transition>
    </mc:Choice>
    <mc:Fallback xmlns="">
      <p:transition spd="med" advClick="0" advTm="5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193818" y="1333158"/>
            <a:ext cx="29097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54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MOŻESZ</a:t>
            </a:r>
            <a:endParaRPr lang="pl-PL" sz="5400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863070" y="2418295"/>
            <a:ext cx="11224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BYĆ</a:t>
            </a:r>
            <a:endParaRPr lang="pl-PL" sz="4000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572493" y="3280069"/>
            <a:ext cx="18517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66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KIM</a:t>
            </a:r>
            <a:endParaRPr lang="pl-PL" sz="4000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424282" y="3680179"/>
            <a:ext cx="21739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000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CHCESZ</a:t>
            </a:r>
            <a:endParaRPr lang="pl-PL" sz="4000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" y="5701989"/>
            <a:ext cx="1672319" cy="104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6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D34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71" y="3115737"/>
            <a:ext cx="4990863" cy="310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122348" y="1364544"/>
            <a:ext cx="68259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GRUPA OSCAR</a:t>
            </a:r>
          </a:p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PRACA DLA LUDZI Z PASJĄ</a:t>
            </a:r>
            <a:endParaRPr lang="pl-PL" sz="4000" b="1" dirty="0">
              <a:solidFill>
                <a:schemeClr val="bg1"/>
              </a:solidFill>
              <a:latin typeface="Adobe Hebrew" panose="02040503050201020203" pitchFamily="18" charset="-79"/>
              <a:cs typeface="Adobe Hebrew" panose="02040503050201020203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8474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 bwMode="auto">
          <a:xfrm>
            <a:off x="142355" y="509976"/>
            <a:ext cx="9001645" cy="77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sz="4800" dirty="0" smtClean="0">
                <a:solidFill>
                  <a:schemeClr val="bg1"/>
                </a:solidFill>
                <a:latin typeface="Corbel (Nagłówki)"/>
              </a:rPr>
              <a:t>TRANSPORT i SPEDYCJA</a:t>
            </a:r>
            <a:endParaRPr lang="pl-PL" sz="4800" dirty="0">
              <a:solidFill>
                <a:schemeClr val="bg1"/>
              </a:solidFill>
              <a:latin typeface="Corbel (Nagłówki)"/>
            </a:endParaRPr>
          </a:p>
        </p:txBody>
      </p:sp>
      <p:sp>
        <p:nvSpPr>
          <p:cNvPr id="6" name="Symbol zastępczy tekstu 2"/>
          <p:cNvSpPr txBox="1">
            <a:spLocks/>
          </p:cNvSpPr>
          <p:nvPr/>
        </p:nvSpPr>
        <p:spPr bwMode="auto">
          <a:xfrm>
            <a:off x="468427" y="1831631"/>
            <a:ext cx="3835425" cy="796428"/>
          </a:xfrm>
          <a:prstGeom prst="rect">
            <a:avLst/>
          </a:prstGeom>
          <a:solidFill>
            <a:schemeClr val="accent5">
              <a:lumMod val="50000"/>
              <a:alpha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2101" dirty="0" smtClean="0">
                <a:solidFill>
                  <a:schemeClr val="bg1"/>
                </a:solidFill>
              </a:rPr>
              <a:t>Gdzie jeździmy  ?</a:t>
            </a:r>
          </a:p>
          <a:p>
            <a:pPr algn="l"/>
            <a:r>
              <a:rPr lang="pl-PL" sz="1350" dirty="0" smtClean="0">
                <a:solidFill>
                  <a:schemeClr val="bg1"/>
                </a:solidFill>
              </a:rPr>
              <a:t>Nasze usługi świadczymy w krajach Unii Europejskiej i na rynkach wschodnich.</a:t>
            </a:r>
          </a:p>
          <a:p>
            <a:pPr algn="l"/>
            <a:endParaRPr lang="pl-PL" sz="1350" dirty="0" smtClean="0">
              <a:solidFill>
                <a:schemeClr val="bg1"/>
              </a:solidFill>
            </a:endParaRPr>
          </a:p>
          <a:p>
            <a:pPr algn="l"/>
            <a:endParaRPr lang="pl-PL" sz="1350" dirty="0">
              <a:solidFill>
                <a:schemeClr val="bg1"/>
              </a:solidFill>
            </a:endParaRPr>
          </a:p>
        </p:txBody>
      </p:sp>
      <p:sp>
        <p:nvSpPr>
          <p:cNvPr id="7" name="Symbol zastępczy tekstu 2"/>
          <p:cNvSpPr txBox="1">
            <a:spLocks/>
          </p:cNvSpPr>
          <p:nvPr/>
        </p:nvSpPr>
        <p:spPr>
          <a:xfrm>
            <a:off x="468428" y="2816018"/>
            <a:ext cx="3835425" cy="1013245"/>
          </a:xfrm>
          <a:prstGeom prst="rect">
            <a:avLst/>
          </a:prstGeom>
          <a:solidFill>
            <a:schemeClr val="accent5">
              <a:lumMod val="75000"/>
              <a:alpha val="40000"/>
            </a:schemeClr>
          </a:solidFill>
        </p:spPr>
        <p:txBody>
          <a:bodyPr vert="horz" lIns="68598" tIns="34299" rIns="68598" bIns="34299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Corbe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>
                <a:solidFill>
                  <a:schemeClr val="bg1"/>
                </a:solidFill>
              </a:rPr>
              <a:t>Park samochodowy?</a:t>
            </a:r>
          </a:p>
          <a:p>
            <a:r>
              <a:rPr lang="pl-PL" sz="1350" dirty="0">
                <a:solidFill>
                  <a:schemeClr val="bg1"/>
                </a:solidFill>
              </a:rPr>
              <a:t>Możemy pochwalić się nowoczesnym i niezawodnym taborem składającym się z samochodów marki DAF.</a:t>
            </a:r>
          </a:p>
          <a:p>
            <a:endParaRPr lang="pl-PL" sz="1350" dirty="0">
              <a:solidFill>
                <a:schemeClr val="bg1"/>
              </a:solidFill>
            </a:endParaRPr>
          </a:p>
        </p:txBody>
      </p:sp>
      <p:sp>
        <p:nvSpPr>
          <p:cNvPr id="8" name="Symbol zastępczy tekstu 2"/>
          <p:cNvSpPr txBox="1">
            <a:spLocks/>
          </p:cNvSpPr>
          <p:nvPr/>
        </p:nvSpPr>
        <p:spPr>
          <a:xfrm>
            <a:off x="468426" y="4017222"/>
            <a:ext cx="3835425" cy="1291353"/>
          </a:xfrm>
          <a:prstGeom prst="rect">
            <a:avLst/>
          </a:prstGeom>
          <a:solidFill>
            <a:srgbClr val="0070C0">
              <a:alpha val="30000"/>
            </a:srgbClr>
          </a:solidFill>
        </p:spPr>
        <p:txBody>
          <a:bodyPr vert="horz" lIns="68598" tIns="34299" rIns="68598" bIns="34299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Corbe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>
                <a:solidFill>
                  <a:schemeClr val="bg1"/>
                </a:solidFill>
              </a:rPr>
              <a:t>W skład naszego taboru wchodzi:</a:t>
            </a:r>
          </a:p>
          <a:p>
            <a:r>
              <a:rPr lang="pl-PL" sz="1350" dirty="0">
                <a:solidFill>
                  <a:schemeClr val="bg1"/>
                </a:solidFill>
              </a:rPr>
              <a:t>- 11 ciągników z zestawem 86m³</a:t>
            </a:r>
          </a:p>
          <a:p>
            <a:r>
              <a:rPr lang="pl-PL" sz="1350" dirty="0">
                <a:solidFill>
                  <a:schemeClr val="bg1"/>
                </a:solidFill>
              </a:rPr>
              <a:t>- 3 naczepy typu STANDARD (plandeka/firanka)</a:t>
            </a:r>
          </a:p>
          <a:p>
            <a:r>
              <a:rPr lang="pl-PL" sz="1350" dirty="0">
                <a:solidFill>
                  <a:schemeClr val="bg1"/>
                </a:solidFill>
              </a:rPr>
              <a:t>- 8 naczep chłodniczych</a:t>
            </a:r>
          </a:p>
          <a:p>
            <a:endParaRPr lang="pl-PL" sz="1350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77" y="1222698"/>
            <a:ext cx="3909848" cy="2606565"/>
          </a:xfrm>
          <a:prstGeom prst="rect">
            <a:avLst/>
          </a:prstGeom>
          <a:effectLst>
            <a:glow>
              <a:schemeClr val="accent1"/>
            </a:glow>
            <a:outerShdw dist="50800" sx="1000" sy="1000" algn="ctr" rotWithShape="0">
              <a:srgbClr val="000000"/>
            </a:outerShdw>
            <a:softEdge rad="381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77" y="3912118"/>
            <a:ext cx="3923188" cy="2614805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" y="5729285"/>
            <a:ext cx="1672319" cy="104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05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0">
        <p14:reveal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 err="1" smtClean="0">
                <a:solidFill>
                  <a:schemeClr val="bg1"/>
                </a:solidFill>
              </a:rPr>
              <a:t>Telematyka</a:t>
            </a:r>
            <a:endParaRPr lang="pl-PL" sz="4800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827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 smtClean="0">
                <a:solidFill>
                  <a:schemeClr val="bg1"/>
                </a:solidFill>
              </a:rPr>
              <a:t>Aby efektywnie zarządzać procesami logistycznymi korzystamy z najlepszych systemów  informatycznych i </a:t>
            </a:r>
            <a:r>
              <a:rPr lang="pl-PL" sz="2400" dirty="0" err="1" smtClean="0">
                <a:solidFill>
                  <a:schemeClr val="bg1"/>
                </a:solidFill>
              </a:rPr>
              <a:t>telematycznych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49" y="2425700"/>
            <a:ext cx="5162451" cy="26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>
                <a:solidFill>
                  <a:schemeClr val="bg1"/>
                </a:solidFill>
              </a:rPr>
              <a:t>Czym jest system </a:t>
            </a:r>
            <a:r>
              <a:rPr lang="pl-PL" sz="3200" dirty="0" err="1">
                <a:solidFill>
                  <a:schemeClr val="bg1"/>
                </a:solidFill>
              </a:rPr>
              <a:t>T</a:t>
            </a:r>
            <a:r>
              <a:rPr lang="pl-PL" sz="3200" dirty="0" err="1" smtClean="0">
                <a:solidFill>
                  <a:schemeClr val="bg1"/>
                </a:solidFill>
              </a:rPr>
              <a:t>elematyczny</a:t>
            </a:r>
            <a:r>
              <a:rPr lang="pl-PL" sz="3200" dirty="0" smtClean="0">
                <a:solidFill>
                  <a:schemeClr val="bg1"/>
                </a:solidFill>
              </a:rPr>
              <a:t> ?</a:t>
            </a:r>
            <a:endParaRPr lang="pl-PL" sz="3200" dirty="0">
              <a:solidFill>
                <a:schemeClr val="bg1"/>
              </a:solidFill>
            </a:endParaRPr>
          </a:p>
        </p:txBody>
      </p:sp>
      <p:pic>
        <p:nvPicPr>
          <p:cNvPr id="4" name="AhSA-1agm_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1535113"/>
            <a:ext cx="8243710" cy="46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6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1BD7328-0A0A-434E-9662-74EA8BB178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249</Words>
  <Application>Microsoft Office PowerPoint</Application>
  <PresentationFormat>Pokaz na ekranie (4:3)</PresentationFormat>
  <Paragraphs>39</Paragraphs>
  <Slides>13</Slides>
  <Notes>1</Notes>
  <HiddenSlides>0</HiddenSlides>
  <MMClips>5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13</vt:i4>
      </vt:variant>
    </vt:vector>
  </HeadingPairs>
  <TitlesOfParts>
    <vt:vector size="22" baseType="lpstr">
      <vt:lpstr>Adobe Hebrew</vt:lpstr>
      <vt:lpstr>Arial</vt:lpstr>
      <vt:lpstr>Calibri</vt:lpstr>
      <vt:lpstr>Calibri Light</vt:lpstr>
      <vt:lpstr>Corbel (Nagłówki)</vt:lpstr>
      <vt:lpstr>Corbel (Tekst podstawowy)</vt:lpstr>
      <vt:lpstr>Times New Roman</vt:lpstr>
      <vt:lpstr>Office Theme</vt:lpstr>
      <vt:lpstr>Diseño predeterminado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Telematyka</vt:lpstr>
      <vt:lpstr>Czym jest system Telematyczny ?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2018-04-09T13:41:45Z</dcterms:created>
  <dcterms:modified xsi:type="dcterms:W3CDTF">2018-04-12T13:55:36Z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TC027378199991</vt:lpwstr>
  </property>
</Properties>
</file>